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lugins.mongoosejs.com" TargetMode="Externa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dejs.org/docs/latest/api/globals.html#globals_dirname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iversity.mongodb.com/#" TargetMode="Externa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/>
              <a:t>到conig/database.js</a:t>
            </a:r>
          </a:p>
          <a:p>
            <a:pPr lvl="0">
              <a:spcBef>
                <a:spcPts val="0"/>
              </a:spcBef>
              <a:buNone/>
            </a:pPr>
            <a:r>
              <a:rPr lang="zh-TW" sz="1400"/>
              <a:t>設定DB連線相關資訊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require mongoose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require  database.js去跑其內容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disconnected要另外寫 code偵測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Full Stack 代表前後端都去開發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Collection: 員工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Document：每一筆員工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Schema：每個員工有哪些特性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path：特性的定義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schema跟data長的很像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schema定義了每個data path的</a:t>
            </a:r>
            <a:r>
              <a:rPr b="1" lang="zh-TW" sz="1200">
                <a:solidFill>
                  <a:srgbClr val="0000FF"/>
                </a:solidFill>
              </a:rPr>
              <a:t>名稱</a:t>
            </a:r>
            <a:r>
              <a:rPr lang="zh-TW" sz="1200"/>
              <a:t> 跟要包含的</a:t>
            </a:r>
            <a:r>
              <a:rPr b="1" lang="zh-TW" sz="1200">
                <a:solidFill>
                  <a:srgbClr val="0000FF"/>
                </a:solidFill>
              </a:rPr>
              <a:t>type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所以這邊可以說我們宣告了 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paths:  firstname跟surname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都要是string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可是我們沒宣告_id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_id是primary key (每個document有唯一的_id，不會重複)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建立document時 mongoDB會自動建立這個path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也可以使用自己的unique key system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schma 的path name會被用在document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path name + properties object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前面是name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後面是屬性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如果要用不同的data type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可以自己寫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或是用mongoose plugins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hlinkClick r:id="rId2"/>
              </a:rPr>
              <a:t>http://plugins.mongoosejs.com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Stak :  指一個Web app所用到的所有technologies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一定會包含HTML/CSS/JS</a:t>
            </a: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{ } 內就是定義schema的地方</a:t>
            </a: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default不一定要加引號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但是因為default在JS是保留字  建議要加</a:t>
            </a: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如果沒資料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存DB時會拋出error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application不用寫validation code </a:t>
            </a: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如果沒有分類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就要一個一個找folder</a:t>
            </a: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400"/>
              <a:t>collection name可以省略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mongoose會把model name小寫加上s拿來使用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b="1" lang="zh-TW" sz="1400">
                <a:solidFill>
                  <a:srgbClr val="0000FF"/>
                </a:solidFill>
              </a:rPr>
              <a:t>Location</a:t>
            </a:r>
            <a:r>
              <a:rPr lang="zh-TW" sz="1400"/>
              <a:t>  =&gt; 會去找 </a:t>
            </a:r>
            <a:r>
              <a:rPr b="1" lang="zh-TW" sz="1400">
                <a:solidFill>
                  <a:srgbClr val="0000FF"/>
                </a:solidFill>
              </a:rPr>
              <a:t>locations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思考一下這個app要有哪些資料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想成table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產品的category欄位是參考到Category model的id 所以要加上ref</a:t>
            </a: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mongoDB--2007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Express-2009        (Node上最受歡迎的framework)-- open source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Nodejs  ---  2009    Joyent  (使用google的V8 javascript  engine   :chrome)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AngularJS --2010   open source  backed by Google   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AngularJS 2 -2016 (RC5) 改用TypeScript開發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1200"/>
              <a:t>Front-end </a:t>
            </a:r>
            <a:r>
              <a:rPr lang="zh-TW" sz="1200"/>
              <a:t> :Javascript   CSS</a:t>
            </a:r>
          </a:p>
          <a:p>
            <a:pPr lvl="0">
              <a:spcBef>
                <a:spcPts val="0"/>
              </a:spcBef>
              <a:buNone/>
            </a:pPr>
            <a:r>
              <a:rPr b="1" lang="zh-TW" sz="1200"/>
              <a:t>Back-end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2000年開始  大多數程式語言的library and framework開始流行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像是 jQuery   Ruby on rails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Framework的目的是要讓開發者輕鬆一點跟降低進入門檻  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好的framework會做到抽象化開發的複雜度，讓你可以code更快 不需要太深入的專業知識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這種簡化的趨勢造成fullstack 開發者的出現(build 前後端)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過去幾年的趨勢漸漸看到framework</a:t>
            </a:r>
            <a:r>
              <a:rPr b="1" lang="zh-TW" sz="1200">
                <a:solidFill>
                  <a:srgbClr val="0000FF"/>
                </a:solidFill>
              </a:rPr>
              <a:t>把後端邏輯拿到前端去</a:t>
            </a:r>
            <a:r>
              <a:rPr lang="zh-TW" sz="1200"/>
              <a:t>  ，如Angular  Backbone Ember等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這樣逐漸模糊的前後端的那條介線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大家喜歡使用這種方案的原因是：減少了server的負擔(也就是減少cost)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--freelancer/ small team /consultant  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能夠開發整個網站的scope,可以有better control  (跟seperate team開發相比)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-可以瞭解網站各部分如何建構及融合在一起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-瞭解其他team在做些什麼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-自己就能完成一個網站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現在的技術可以讓你很快開發出web app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stack有很多種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/>
              <a:t>因為全部都是javascript，不用前端學一種，後端學一種，DB也要學一種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以前JS只能在瀏覽器上執行(front-end code)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NodeJS讓我們可以在Sever side執行javascript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2012~2013 JS衝到第一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不用多學一種後端語言/高效能/libraries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2009 誕生  ，由社群跟一家叫joyent的公司繼續推動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libuv ：高效能，跨平台，事件驅動的I/O library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V8： Google的JS engine (也用在chrome)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打開command line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或自行設計一個App也行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alert只有在browser存在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document也是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VS code 操作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/>
              <a:t>在html中，用&lt;script&gt;去include javascript file (如jQuery 、Bootstrap)</a:t>
            </a:r>
            <a:br>
              <a:rPr lang="zh-TW" sz="1200"/>
            </a:br>
            <a:r>
              <a:rPr lang="zh-TW" sz="1200"/>
              <a:t>但Server side沒有html，要使用npm</a:t>
            </a:r>
            <a:br>
              <a:rPr lang="zh-TW" sz="1200"/>
            </a:br>
            <a:r>
              <a:rPr lang="zh-TW" sz="1200"/>
              <a:t>但這邊稱library為package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/>
              <a:t>在command line打</a:t>
            </a:r>
            <a:r>
              <a:rPr b="1" lang="zh-TW" sz="1200">
                <a:solidFill>
                  <a:srgbClr val="0000FF"/>
                </a:solidFill>
              </a:rPr>
              <a:t>npm install &lt;package name&gt;</a:t>
            </a:r>
            <a:r>
              <a:rPr lang="zh-TW" sz="1200"/>
              <a:t>就可以安裝到專案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切換到專案資料夾用npm init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建立package.json檔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裡面會有關於此專案的meta資訊，包含dependency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用npm install cat-me安裝一個package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裝完會多一個</a:t>
            </a:r>
            <a:r>
              <a:rPr b="1" lang="zh-TW">
                <a:solidFill>
                  <a:srgbClr val="0000FF"/>
                </a:solidFill>
              </a:rPr>
              <a:t>node_modules</a:t>
            </a:r>
            <a:r>
              <a:rPr lang="zh-TW"/>
              <a:t>資料夾，package會存到此資料夾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0000FF"/>
                </a:solidFill>
              </a:rPr>
              <a:t>package.json</a:t>
            </a:r>
            <a:r>
              <a:rPr lang="zh-TW"/>
              <a:t>定義dependencies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index.js 是package的執行程式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require(‘cat-me’)會去找node_modules裡面是否有cat-me  package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require(‘cat-me’)是回傳一個function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我們直接使用別人寫好的code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response.write 送出response body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response.end 告訴server response header跟body都已經傳送 (每個response必須呼叫此method)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Library-如</a:t>
            </a:r>
            <a:r>
              <a:rPr b="1" lang="zh-TW"/>
              <a:t>jQuery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Framework如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Django for Python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Rails for Ruby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Node是平台，不是server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所以可以做到一些其他web server不能做的事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但是也會讓要建立基本網站變的有點難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Express用來簡化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Express抽象化這些用node去寫會比較複雜的事情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讓你可以專注在邏輯部分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當有連到/ (root)時，會去執行後面的function，並傳入參數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GitHub上分享的code不會有node_modules這個資料夾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只需要看package.json就可以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version number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~4.9.0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4-major version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9-minor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0-Patch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~代表會安裝最新的patch版本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因為patch只會包含fix  算最安全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但另外兩個有可能會影響app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express預設不會讓你存取所有的檔案，除非你有明確指定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200"/>
              <a:t>到shop folder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輸入nodemon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適用於開發環境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會去parse每個進來request的cookie，然後用一種方式attach data到request object上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方便之後存取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https://nodejs.org/docs/latest/api/globals.html#globals_dirname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要開發之前，先想好你的網站會有哪些頁面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.vscode 是存放vs code的設定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relational DB必須先定義好table跟欄位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新增的user必須照這個pattern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比較沒彈性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沒有table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資料可以被nested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 可以自由新增properties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 u="sng">
                <a:solidFill>
                  <a:schemeClr val="hlink"/>
                </a:solidFill>
                <a:hlinkClick r:id="rId2"/>
              </a:rPr>
              <a:t>https://university.mongodb.com/#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ADADAD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1400"/>
              <a:t>Relational(關聯式) DB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columns(欄)/ rows(列)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column定義name跟data type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zh-TW" sz="1400"/>
              <a:t>每個row就是不同的entry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200"/>
              <a:t>mongo是document database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每個row就是一個 </a:t>
            </a:r>
            <a:r>
              <a:rPr b="1" lang="zh-TW" sz="1200">
                <a:solidFill>
                  <a:srgbClr val="0000FF"/>
                </a:solidFill>
              </a:rPr>
              <a:t>document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這個table就是一個 </a:t>
            </a:r>
            <a:r>
              <a:rPr b="1" lang="zh-TW" sz="1200">
                <a:solidFill>
                  <a:srgbClr val="0000FF"/>
                </a:solidFill>
              </a:rPr>
              <a:t>collection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看起來比較沒結構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表示可以有不同的data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看個例子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200"/>
              <a:t>Strore document as BSON = binary json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把JSON想成JS握有data的方式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所以mongoDB也是跟javascript有關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上面是一個document ：用</a:t>
            </a:r>
            <a:r>
              <a:rPr b="1" lang="zh-TW" sz="1200">
                <a:solidFill>
                  <a:srgbClr val="0000FF"/>
                </a:solidFill>
              </a:rPr>
              <a:t>name /value</a:t>
            </a:r>
            <a:r>
              <a:rPr lang="zh-TW" sz="1200"/>
              <a:t> pair的方式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注意 </a:t>
            </a:r>
            <a:r>
              <a:rPr b="1" lang="zh-TW" sz="1200">
                <a:solidFill>
                  <a:srgbClr val="0000FF"/>
                </a:solidFill>
              </a:rPr>
              <a:t>_id</a:t>
            </a:r>
            <a:r>
              <a:rPr lang="zh-TW" sz="1200"/>
              <a:t>是每個document建立時，mongo會自動assign給document的</a:t>
            </a:r>
            <a:r>
              <a:rPr b="1" lang="zh-TW" sz="1200">
                <a:solidFill>
                  <a:srgbClr val="0000FF"/>
                </a:solidFill>
              </a:rPr>
              <a:t>unique key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- </a:t>
            </a:r>
            <a:r>
              <a:rPr lang="zh-TW" sz="1200"/>
              <a:t>MongoDB背後的公司，就創造了Mongoose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200"/>
              <a:t>- 提供很多便利的method可以直接使用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我們會在schema內去定義哪些欄位是我們可以讓user輸入的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但是user可以不提供phone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Mongoose提供更方便的操作模式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且可以定義data model跟structure，也有validation驗證data定義的功能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mongoDB只跟mongoose溝通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mongoose會跟node.js和Express溝通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Angular只會跟Express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還有很多其他的DBaaS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76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stackshare.io/airbnb/airbnb" TargetMode="External"/><Relationship Id="rId4" Type="http://schemas.openxmlformats.org/officeDocument/2006/relationships/image" Target="../media/image0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9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9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9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98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0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ropbox.com/sh/mnxu5fosuhjpug0/AACoP4bMMMPOeEFYKEKPrqXpa?dl=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nodejs.org/en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o.gl/R0y346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npmjs.com/package/cat-me" TargetMode="External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oo.gl/dl5k8o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expressjs.com/zh-tw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channel9.msdn.com/Series/Mastering-Visual-Studio-Cod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0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lab.com/home" TargetMode="External"/><Relationship Id="rId4" Type="http://schemas.openxmlformats.org/officeDocument/2006/relationships/hyperlink" Target="https://www.getpostman.com/" TargetMode="External"/><Relationship Id="rId5" Type="http://schemas.openxmlformats.org/officeDocument/2006/relationships/hyperlink" Target="https://developers.facebook.com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www.mongodb.com/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mlab.com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MEAN Stack實作班01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1020650"/>
            <a:ext cx="8520600" cy="261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3600"/>
              <a:t>介紹 Full Stack Development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新增DB</a:t>
            </a:r>
          </a:p>
        </p:txBody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輸入DB name</a:t>
            </a:r>
          </a:p>
        </p:txBody>
      </p:sp>
      <p:pic>
        <p:nvPicPr>
          <p:cNvPr id="698" name="Shape 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249" y="1501327"/>
            <a:ext cx="2600525" cy="151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575" y="140825"/>
            <a:ext cx="45148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75" y="2089449"/>
            <a:ext cx="5163924" cy="26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4100" y="3144771"/>
            <a:ext cx="3405475" cy="9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4100" y="4323162"/>
            <a:ext cx="2838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建立db user</a:t>
            </a:r>
          </a:p>
        </p:txBody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點入到剛建立的DB，選Users tab，新增user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900" y="2387912"/>
            <a:ext cx="4348849" cy="25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75" y="1860962"/>
            <a:ext cx="3543300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3362" y="896675"/>
            <a:ext cx="282892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MongoDB URI</a:t>
            </a:r>
          </a:p>
        </p:txBody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複製框框處網址，把剛建立的user帳密</a:t>
            </a:r>
            <a:br>
              <a:rPr lang="zh-TW"/>
            </a:br>
            <a:r>
              <a:rPr lang="zh-TW"/>
              <a:t>填入user/password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53" y="2430275"/>
            <a:ext cx="8122499" cy="19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Demo - 透過Mongoose新增資料</a:t>
            </a:r>
          </a:p>
        </p:txBody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350" y="1152476"/>
            <a:ext cx="641802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練習：10分鐘</a:t>
            </a:r>
          </a:p>
        </p:txBody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zh-TW" sz="3600"/>
              <a:t>建立mlab上的database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zh-TW" sz="3600"/>
              <a:t>取得DB 連線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zh-TW" sz="3600"/>
              <a:t>建立一筆資料到DB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step1 : 設定</a:t>
            </a:r>
          </a:p>
        </p:txBody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切換到shop資料夾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npm install mongoose --save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step2: 建立 /config/database.js</a:t>
            </a:r>
          </a:p>
        </p:txBody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3083500"/>
            <a:ext cx="8832300" cy="103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648" y="334400"/>
            <a:ext cx="2241400" cy="13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450" y="1815787"/>
            <a:ext cx="504825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step3: Server.js</a:t>
            </a:r>
          </a:p>
        </p:txBody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3" name="Shape 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51" y="1895475"/>
            <a:ext cx="5781374" cy="117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Mongoose connection events</a:t>
            </a:r>
          </a:p>
        </p:txBody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connected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error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zh-TW" sz="3000"/>
              <a:t>disconnected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37" y="3410475"/>
            <a:ext cx="8774325" cy="8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type="title"/>
          </p:nvPr>
        </p:nvSpPr>
        <p:spPr>
          <a:xfrm>
            <a:off x="311700" y="445025"/>
            <a:ext cx="8520600" cy="3264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7200"/>
              <a:t>Demo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Full Stack Development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開發Web APP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zh-TW" sz="2400"/>
              <a:t>從Database跟Server開始(後端)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 sz="2400"/>
              <a:t>------------------------------------------------------------------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zh-TW" sz="2400"/>
              <a:t>User Interface(前端)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600"/>
              <a:t>練習 10分鐘</a:t>
            </a:r>
          </a:p>
        </p:txBody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zh-TW" sz="3600"/>
              <a:t>建立dbuser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zh-TW" sz="3600"/>
              <a:t>修改server.js / database.js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zh-TW" sz="3600"/>
              <a:t>測試是否連DB成功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type="title"/>
          </p:nvPr>
        </p:nvSpPr>
        <p:spPr>
          <a:xfrm>
            <a:off x="208600" y="13843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600"/>
              <a:t>MongoDB 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3600"/>
              <a:t>Object-Document Modeler (ODM)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MongoDB Object-Document Modeler (ODM)</a:t>
            </a:r>
          </a:p>
        </p:txBody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zh-TW" sz="2400"/>
              <a:t>在application內管理data model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zh-TW" sz="2400"/>
              <a:t>每筆資料稱為一個</a:t>
            </a:r>
            <a:r>
              <a:rPr lang="zh-TW" sz="2400">
                <a:solidFill>
                  <a:srgbClr val="FFFF00"/>
                </a:solidFill>
              </a:rPr>
              <a:t>document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zh-TW" sz="2400"/>
              <a:t>一群documents會形成一個 </a:t>
            </a:r>
            <a:r>
              <a:rPr lang="zh-TW" sz="2400">
                <a:solidFill>
                  <a:srgbClr val="FFFF00"/>
                </a:solidFill>
              </a:rPr>
              <a:t>collection</a:t>
            </a:r>
            <a:r>
              <a:rPr lang="zh-TW" sz="2400"/>
              <a:t> (可想成table)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zh-TW" sz="2400"/>
              <a:t>在Mongoose，document的定義稱為 </a:t>
            </a:r>
            <a:r>
              <a:rPr lang="zh-TW" sz="2400">
                <a:solidFill>
                  <a:srgbClr val="FFFF00"/>
                </a:solidFill>
              </a:rPr>
              <a:t>schema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zh-TW" sz="2400"/>
              <a:t>在schema內每個data項目稱為 </a:t>
            </a:r>
            <a:r>
              <a:rPr lang="zh-TW" sz="2400">
                <a:solidFill>
                  <a:srgbClr val="FFFF00"/>
                </a:solidFill>
              </a:rPr>
              <a:t>path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62" y="550600"/>
            <a:ext cx="8344874" cy="40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Model</a:t>
            </a:r>
          </a:p>
        </p:txBody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3000"/>
              <a:t>schema compile過後稱為Model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3000"/>
              <a:t>Mongoose所有的data互動，都是透過Model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875" y="0"/>
            <a:ext cx="5518324" cy="502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如何在application內定義data?</a:t>
            </a:r>
          </a:p>
        </p:txBody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JS Object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MongoDB document                                                      對應的Mongoose schema</a:t>
            </a:r>
          </a:p>
        </p:txBody>
      </p:sp>
      <p:pic>
        <p:nvPicPr>
          <p:cNvPr id="809" name="Shape 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3209821"/>
            <a:ext cx="5020799" cy="13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422" y="3450125"/>
            <a:ext cx="2812199" cy="11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Schema path</a:t>
            </a:r>
          </a:p>
        </p:txBody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311700" y="11240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firstname:String</a:t>
            </a:r>
            <a:r>
              <a:rPr lang="zh-TW" sz="2400"/>
              <a:t>  是簡單寫法 (如果只有要定義data type)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04" y="2017025"/>
            <a:ext cx="6689049" cy="20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type="title"/>
          </p:nvPr>
        </p:nvSpPr>
        <p:spPr>
          <a:xfrm>
            <a:off x="311700" y="2461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data types - 8種 (每個path都要指定其中1種)</a:t>
            </a:r>
          </a:p>
        </p:txBody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311700" y="880925"/>
            <a:ext cx="8520600" cy="39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FFF00"/>
              </a:buClr>
              <a:buSzPct val="100000"/>
              <a:buAutoNum type="arabicPeriod"/>
            </a:pPr>
            <a:r>
              <a:rPr lang="zh-TW" sz="2400">
                <a:solidFill>
                  <a:srgbClr val="FFFF00"/>
                </a:solidFill>
              </a:rPr>
              <a:t>String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FFF00"/>
              </a:buClr>
              <a:buSzPct val="100000"/>
              <a:buAutoNum type="arabicPeriod"/>
            </a:pPr>
            <a:r>
              <a:rPr lang="zh-TW" sz="2400">
                <a:solidFill>
                  <a:srgbClr val="FFFF00"/>
                </a:solidFill>
              </a:rPr>
              <a:t>Number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FFF00"/>
              </a:buClr>
              <a:buSzPct val="100000"/>
              <a:buAutoNum type="arabicPeriod"/>
            </a:pPr>
            <a:r>
              <a:rPr lang="zh-TW" sz="2400">
                <a:solidFill>
                  <a:srgbClr val="FFFF00"/>
                </a:solidFill>
              </a:rPr>
              <a:t>Date </a:t>
            </a:r>
            <a:r>
              <a:rPr lang="zh-TW" sz="2400"/>
              <a:t>-- ISODate object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FFF00"/>
              </a:buClr>
              <a:buSzPct val="100000"/>
              <a:buAutoNum type="arabicPeriod"/>
            </a:pPr>
            <a:r>
              <a:rPr lang="zh-TW" sz="2400">
                <a:solidFill>
                  <a:srgbClr val="FFFF00"/>
                </a:solidFill>
              </a:rPr>
              <a:t>Boolean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FFF00"/>
              </a:buClr>
              <a:buSzPct val="100000"/>
              <a:buAutoNum type="arabicPeriod"/>
            </a:pPr>
            <a:r>
              <a:rPr lang="zh-TW" sz="2400">
                <a:solidFill>
                  <a:srgbClr val="FFFF00"/>
                </a:solidFill>
              </a:rPr>
              <a:t>Buffer </a:t>
            </a:r>
            <a:r>
              <a:rPr lang="zh-TW" sz="2400"/>
              <a:t>-- for binary information，如images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FFF00"/>
              </a:buClr>
              <a:buSzPct val="100000"/>
              <a:buAutoNum type="arabicPeriod"/>
            </a:pPr>
            <a:r>
              <a:rPr lang="zh-TW" sz="2400">
                <a:solidFill>
                  <a:srgbClr val="FFFF00"/>
                </a:solidFill>
              </a:rPr>
              <a:t>Mixed </a:t>
            </a:r>
            <a:r>
              <a:rPr lang="zh-TW" sz="2400"/>
              <a:t>-- 任意data type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FFF00"/>
              </a:buClr>
              <a:buSzPct val="100000"/>
              <a:buAutoNum type="arabicPeriod"/>
            </a:pPr>
            <a:r>
              <a:rPr lang="zh-TW" sz="2400">
                <a:solidFill>
                  <a:srgbClr val="FFFF00"/>
                </a:solidFill>
              </a:rPr>
              <a:t>Array </a:t>
            </a:r>
            <a:r>
              <a:rPr lang="zh-TW" sz="2400"/>
              <a:t>-- 可以是相同data type的array/ array of nested sub-documents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FFF00"/>
              </a:buClr>
              <a:buSzPct val="100000"/>
              <a:buAutoNum type="arabicPeriod"/>
            </a:pPr>
            <a:r>
              <a:rPr lang="zh-TW" sz="2400">
                <a:solidFill>
                  <a:srgbClr val="FFFF00"/>
                </a:solidFill>
              </a:rPr>
              <a:t>ObjectId </a:t>
            </a:r>
            <a:r>
              <a:rPr lang="zh-TW" sz="2400"/>
              <a:t>-- 通常用來參考別的documents中的_id path	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properties object</a:t>
            </a:r>
          </a:p>
        </p:txBody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javascript obejct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至少要包含data type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validation / 範圍 / 預設值</a:t>
            </a:r>
          </a:p>
        </p:txBody>
      </p:sp>
      <p:pic>
        <p:nvPicPr>
          <p:cNvPr id="830" name="Shape 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776" y="3187275"/>
            <a:ext cx="5021525" cy="15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4272875"/>
            <a:ext cx="8520600" cy="59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http://stackshare.io/airbnb/airbnb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550" y="0"/>
            <a:ext cx="6082849" cy="415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定義 Mongoose schemas</a:t>
            </a:r>
          </a:p>
        </p:txBody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Mongoose提供constructor function 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var mongoose = require(‘mongoose’);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var  review = new </a:t>
            </a:r>
            <a:r>
              <a:rPr lang="zh-TW" sz="2400">
                <a:solidFill>
                  <a:srgbClr val="FFFF00"/>
                </a:solidFill>
              </a:rPr>
              <a:t>mongoose.schema</a:t>
            </a:r>
            <a:r>
              <a:rPr lang="zh-TW" sz="2400"/>
              <a:t>(</a:t>
            </a:r>
            <a:r>
              <a:rPr lang="zh-TW" sz="2400">
                <a:solidFill>
                  <a:srgbClr val="00FFFF"/>
                </a:solidFill>
              </a:rPr>
              <a:t>{ }</a:t>
            </a:r>
            <a:r>
              <a:rPr lang="zh-TW" sz="2400"/>
              <a:t>);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Example schema</a:t>
            </a:r>
          </a:p>
        </p:txBody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625" y="1610100"/>
            <a:ext cx="7098574" cy="22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Example </a:t>
            </a:r>
          </a:p>
        </p:txBody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0" name="Shape 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0" y="1576900"/>
            <a:ext cx="8832299" cy="206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Default value</a:t>
            </a:r>
          </a:p>
        </p:txBody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rating : { type : Number ,</a:t>
            </a:r>
            <a:r>
              <a:rPr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 “default” </a:t>
            </a:r>
            <a:r>
              <a:rPr lang="zh-TW" sz="24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: 0</a:t>
            </a: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 }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Required Field</a:t>
            </a:r>
          </a:p>
        </p:txBody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name : { type : String , </a:t>
            </a:r>
            <a:r>
              <a:rPr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required: true</a:t>
            </a: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 }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Number Boundaries</a:t>
            </a:r>
          </a:p>
        </p:txBody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rating : {type: Number, “default “ :0, </a:t>
            </a:r>
            <a:r>
              <a:rPr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min:0 , max:5</a:t>
            </a: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 }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type="title"/>
          </p:nvPr>
        </p:nvSpPr>
        <p:spPr>
          <a:xfrm>
            <a:off x="311700" y="217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Indexes</a:t>
            </a:r>
          </a:p>
        </p:txBody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更快更有效率的query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不用掃描整個collection內的documents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每個document可以有多個index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舉例：</a:t>
            </a:r>
          </a:p>
          <a:p>
            <a:pPr indent="-381000" lvl="1" marL="9144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zh-TW" sz="2400"/>
              <a:t>家裡的文件是否有分類，假設要全部擺在一起，如何找出某年某月的信用卡賬單？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Schema to model</a:t>
            </a:r>
          </a:p>
        </p:txBody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Application不直接跟schema互動，而是跟model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model是compile過的schema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FFFF00"/>
              </a:buClr>
              <a:buSzPct val="100000"/>
            </a:pPr>
            <a:r>
              <a:rPr lang="zh-TW" sz="2400">
                <a:solidFill>
                  <a:srgbClr val="FFFF00"/>
                </a:solidFill>
              </a:rPr>
              <a:t>一個model的實體(instance)會對應到一個document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model可以 create/read/save/delete data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7" name="Shape 8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75" y="301962"/>
            <a:ext cx="6488674" cy="453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compile</a:t>
            </a:r>
          </a:p>
        </p:txBody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4" name="Shape 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5" y="1152475"/>
            <a:ext cx="8395299" cy="20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050" y="3708187"/>
            <a:ext cx="57340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323" y="296650"/>
            <a:ext cx="6733349" cy="440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來建立schema</a:t>
            </a:r>
          </a:p>
        </p:txBody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product category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product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user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建立app/models/</a:t>
            </a:r>
            <a:r>
              <a:rPr lang="zh-TW">
                <a:solidFill>
                  <a:srgbClr val="FFFF00"/>
                </a:solidFill>
              </a:rPr>
              <a:t>category.js</a:t>
            </a:r>
          </a:p>
        </p:txBody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category名稱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類別：String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唯一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小寫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8" name="Shape 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950" y="1103800"/>
            <a:ext cx="5954925" cy="36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建立app/models/</a:t>
            </a:r>
            <a:r>
              <a:rPr lang="zh-TW">
                <a:solidFill>
                  <a:srgbClr val="FFFF00"/>
                </a:solidFill>
              </a:rPr>
              <a:t>product.js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產品的類別 對應到Category Model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產品名稱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產品價格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產品圖片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5" name="Shape 9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149" y="1017725"/>
            <a:ext cx="5110851" cy="40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一筆product在DB裡的樣子</a:t>
            </a:r>
          </a:p>
        </p:txBody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896" y="1152475"/>
            <a:ext cx="6756552" cy="382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type="title"/>
          </p:nvPr>
        </p:nvSpPr>
        <p:spPr>
          <a:xfrm>
            <a:off x="88550" y="1661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建立app/models/</a:t>
            </a:r>
            <a:r>
              <a:rPr lang="zh-TW">
                <a:solidFill>
                  <a:srgbClr val="FFFF00"/>
                </a:solidFill>
              </a:rPr>
              <a:t>user.js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311700" y="825650"/>
            <a:ext cx="8520600" cy="374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zh-TW"/>
              <a:t>email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zh-TW"/>
              <a:t>token-facebook認證後提供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zh-TW"/>
              <a:t>facebook--profile id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profile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zh-TW" sz="1800"/>
              <a:t>picture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zh-TW" sz="1800"/>
              <a:t>username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data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zh-TW" sz="1800"/>
              <a:t>cart: item陣列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zh-TW" sz="1800"/>
              <a:t>totalValue</a:t>
            </a:r>
          </a:p>
        </p:txBody>
      </p:sp>
      <p:pic>
        <p:nvPicPr>
          <p:cNvPr id="929" name="Shape 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008" y="217000"/>
            <a:ext cx="4932591" cy="47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6" name="Shape 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885825"/>
            <a:ext cx="73533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512" y="0"/>
            <a:ext cx="2847975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0" name="Shape 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459" y="0"/>
            <a:ext cx="42534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75" y="57399"/>
            <a:ext cx="5028600" cy="5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練習：10分鐘</a:t>
            </a:r>
          </a:p>
        </p:txBody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建立app/models資料夾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建立category.js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建立product.js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zh-TW" sz="3000"/>
              <a:t>建立user.js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50" y="111774"/>
            <a:ext cx="6987125" cy="48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223837"/>
            <a:ext cx="687705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MEAN Stack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M</a:t>
            </a:r>
            <a:r>
              <a:rPr lang="zh-TW" sz="2400"/>
              <a:t>ongoDB - database</a:t>
            </a:r>
            <a:br>
              <a:rPr lang="zh-TW" sz="2400"/>
            </a:b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E</a:t>
            </a:r>
            <a:r>
              <a:rPr lang="zh-TW" sz="2400"/>
              <a:t>xpress - web framework</a:t>
            </a:r>
            <a:br>
              <a:rPr lang="zh-TW" sz="2400"/>
            </a:b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A</a:t>
            </a:r>
            <a:r>
              <a:rPr lang="zh-TW" sz="2400"/>
              <a:t>ngularJS - front-end framework</a:t>
            </a:r>
            <a:br>
              <a:rPr lang="zh-TW" sz="2400"/>
            </a:b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N</a:t>
            </a:r>
            <a:r>
              <a:rPr lang="zh-TW" sz="2400"/>
              <a:t>ode.js - platform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72" y="127747"/>
            <a:ext cx="1554049" cy="15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747" y="274512"/>
            <a:ext cx="2922325" cy="9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137" y="3819262"/>
            <a:ext cx="34956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3375" y="2373712"/>
            <a:ext cx="25146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為什麼要學full stack	 ?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71" y="1152475"/>
            <a:ext cx="3202555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600" y="1152474"/>
            <a:ext cx="414879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Why MEAN Stack ?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98" y="1280937"/>
            <a:ext cx="4285675" cy="315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525" y="1502712"/>
            <a:ext cx="2688499" cy="27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529700"/>
            <a:ext cx="8520600" cy="15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chemeClr val="dk1"/>
                </a:solidFill>
              </a:rPr>
              <a:t>Node.js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784600" y="3013875"/>
            <a:ext cx="77463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600">
                <a:solidFill>
                  <a:srgbClr val="D9D9D9"/>
                </a:solidFill>
              </a:rPr>
              <a:t>Server-Side Javascript Platform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1396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重要連結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830400"/>
            <a:ext cx="8520600" cy="373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/>
              <a:t>pc密碼：student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/>
              <a:t>無線網路 SSID:  csie_guest</a:t>
            </a:r>
            <a:br>
              <a:rPr lang="zh-TW"/>
            </a:br>
            <a:r>
              <a:rPr lang="zh-TW"/>
              <a:t>帳號: train_html</a:t>
            </a:r>
            <a:br>
              <a:rPr lang="zh-TW"/>
            </a:br>
            <a:r>
              <a:rPr lang="zh-TW"/>
              <a:t>密碼: 56ACGRX2</a:t>
            </a:r>
            <a:br>
              <a:rPr lang="zh-TW"/>
            </a:br>
            <a:r>
              <a:rPr lang="zh-TW"/>
              <a:t>講義：</a:t>
            </a:r>
            <a:r>
              <a:rPr lang="zh-TW">
                <a:solidFill>
                  <a:srgbClr val="ADADAD"/>
                </a:solidFill>
              </a:rPr>
              <a:t>https://goo.gl/79HtBW</a:t>
            </a:r>
            <a:br>
              <a:rPr lang="zh-TW" sz="1200">
                <a:solidFill>
                  <a:srgbClr val="ADADAD"/>
                </a:solidFill>
              </a:rPr>
            </a:br>
            <a:r>
              <a:rPr lang="zh-TW"/>
              <a:t>上課相關檔案：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https://www.dropbox.com/sh/mnxu5fosuhjpug0/AACoP4bMMMPOeEFYKEKPrqXpa?dl=0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br>
              <a:rPr lang="zh-TW"/>
            </a:b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Node是什麼？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074"/>
            <a:ext cx="9143999" cy="36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1647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GitHub - 過去七年趨勢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50" y="737424"/>
            <a:ext cx="8297899" cy="42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305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大家喜歡Node.js的原因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02" y="962025"/>
            <a:ext cx="8641950" cy="37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113" y="140387"/>
            <a:ext cx="6593775" cy="48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Node.js platform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37" y="1972312"/>
            <a:ext cx="7246725" cy="11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Node.js--foundation of the stack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017800" y="1152475"/>
            <a:ext cx="7814400" cy="374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Platform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可以讓你建立自己的web server跟web application</a:t>
            </a:r>
            <a:br>
              <a:rPr lang="zh-TW" sz="2400"/>
            </a:br>
            <a:r>
              <a:rPr lang="zh-TW" sz="2400"/>
              <a:t>-有內建 HTTP server library</a:t>
            </a:r>
            <a:br>
              <a:rPr lang="zh-TW" sz="2400"/>
            </a:br>
            <a:r>
              <a:rPr lang="zh-TW" sz="2400"/>
              <a:t>-不需另外執行Apache或IIS</a:t>
            </a:r>
            <a:br>
              <a:rPr lang="zh-TW" sz="2400"/>
            </a:b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本身非web server 或 language</a:t>
            </a:r>
            <a:br>
              <a:rPr lang="zh-TW" sz="2400"/>
            </a:br>
          </a:p>
          <a:p>
            <a:pPr indent="-228600" lvl="0" marL="457200" rtl="0">
              <a:spcBef>
                <a:spcPts val="0"/>
              </a:spcBef>
            </a:pPr>
            <a:r>
              <a:rPr lang="zh-TW" sz="2400"/>
              <a:t>執行速度很快</a:t>
            </a:r>
            <a:br>
              <a:rPr lang="zh-TW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0" y="1036100"/>
            <a:ext cx="8520600" cy="227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marL="1371600" rtl="0">
              <a:spcBef>
                <a:spcPts val="0"/>
              </a:spcBef>
              <a:buNone/>
            </a:pPr>
            <a:r>
              <a:rPr lang="zh-TW" sz="7200"/>
              <a:t>安裝Node.js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3038400"/>
            <a:ext cx="8520600" cy="153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https://nodejs.org/en/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7" y="523875"/>
            <a:ext cx="82010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DEMO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686575"/>
            <a:ext cx="8520600" cy="388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$ node -v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$ npm -v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86" y="2225786"/>
            <a:ext cx="7866650" cy="20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19875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6000"/>
              <a:t>安裝時間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24850" y="79625"/>
            <a:ext cx="8520600" cy="51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事項宣布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86200" y="759700"/>
            <a:ext cx="8997900" cy="418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出席：40%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作業：60%</a:t>
            </a:r>
          </a:p>
          <a:p>
            <a:pPr indent="-381000" lvl="1" marL="914400" rtl="0">
              <a:spcBef>
                <a:spcPts val="0"/>
              </a:spcBef>
              <a:buSzPct val="100000"/>
              <a:buAutoNum type="alphaLcPeriod"/>
            </a:pPr>
            <a:r>
              <a:rPr lang="zh-TW" sz="2400"/>
              <a:t>設計Express App並建立routes(20%)</a:t>
            </a:r>
            <a:br>
              <a:rPr lang="zh-TW" sz="2400"/>
            </a:br>
            <a:r>
              <a:rPr lang="zh-TW" sz="2400"/>
              <a:t>(5~10分鐘)</a:t>
            </a:r>
          </a:p>
          <a:p>
            <a:pPr indent="-381000" lvl="1" marL="914400" rtl="0">
              <a:spcBef>
                <a:spcPts val="0"/>
              </a:spcBef>
              <a:buSzPct val="100000"/>
              <a:buAutoNum type="alphaLcPeriod"/>
            </a:pPr>
            <a:r>
              <a:rPr lang="zh-TW" sz="2400"/>
              <a:t>設計Movie Search App(40%)</a:t>
            </a:r>
            <a:br>
              <a:rPr lang="zh-TW" sz="2400"/>
            </a:br>
            <a:r>
              <a:rPr lang="zh-TW" sz="2400"/>
              <a:t>(5~10分鐘)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＊chrome錄影套件：</a:t>
            </a:r>
            <a:r>
              <a:rPr lang="zh-TW" sz="2400" u="sng">
                <a:solidFill>
                  <a:schemeClr val="hlink"/>
                </a:solidFill>
                <a:hlinkClick r:id="rId3"/>
              </a:rPr>
              <a:t>sceencastify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3. email：kuolun@gmail.com</a:t>
            </a:r>
            <a:br>
              <a:rPr lang="zh-TW" sz="2400"/>
            </a:b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1677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Node console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命令列輸入 </a:t>
            </a:r>
            <a:r>
              <a:rPr lang="zh-TW">
                <a:solidFill>
                  <a:srgbClr val="FFFF00"/>
                </a:solidFill>
              </a:rPr>
              <a:t>node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Ctrl + C 跳出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050" y="305125"/>
            <a:ext cx="5434250" cy="20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037" y="2873299"/>
            <a:ext cx="4394875" cy="20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用node執行javascript檔案：node </a:t>
            </a:r>
            <a:r>
              <a:rPr lang="zh-TW">
                <a:solidFill>
                  <a:srgbClr val="FFFF00"/>
                </a:solidFill>
              </a:rPr>
              <a:t>&lt;filename&gt; </a:t>
            </a:r>
            <a:r>
              <a:rPr lang="zh-TW"/>
              <a:t> 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749" y="1152474"/>
            <a:ext cx="6070849" cy="38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162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Exercise  10分鐘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794750"/>
            <a:ext cx="8520600" cy="377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建立一個echo.js檔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2.  設計一個echo function ，接收2個參數</a:t>
            </a:r>
            <a:br>
              <a:rPr lang="zh-TW" sz="2400"/>
            </a:br>
            <a:r>
              <a:rPr lang="zh-TW" sz="2400"/>
              <a:t>	依據第2個參數去決定要印出幾次</a:t>
            </a:r>
            <a:br>
              <a:rPr lang="zh-TW" sz="2400"/>
            </a:br>
            <a:r>
              <a:rPr lang="zh-TW" sz="2400"/>
              <a:t>	把下面兩行貼到程式最後面</a:t>
            </a:r>
            <a:br>
              <a:rPr lang="zh-TW" sz="2400"/>
            </a:br>
            <a:r>
              <a:rPr lang="zh-TW" sz="2400"/>
              <a:t>	</a:t>
            </a:r>
            <a:r>
              <a:rPr lang="zh-TW" sz="2400"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echo( “hello”  , 5 );</a:t>
            </a:r>
            <a:br>
              <a:rPr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zh-TW" sz="24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		echo(“ this is awesome”, 10);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3. 用node執行此程式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9256"/>
            <a:ext cx="9143997" cy="338283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444025" y="283700"/>
            <a:ext cx="6660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chemeClr val="dk1"/>
                </a:solidFill>
              </a:rPr>
              <a:t>npm (node package manager)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npm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/>
              <a:t>下載Node.js module或package來擴充app的功能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/>
              <a:t>如：</a:t>
            </a:r>
            <a:br>
              <a:rPr lang="zh-TW" sz="2400"/>
            </a:br>
            <a:r>
              <a:rPr lang="zh-TW" sz="2400" u="sng"/>
              <a:t>Mongoose</a:t>
            </a:r>
            <a:r>
              <a:rPr lang="zh-TW" sz="2400"/>
              <a:t>：提供更便利操作mongoDB的API</a:t>
            </a:r>
            <a:br>
              <a:rPr lang="zh-TW" sz="2400"/>
            </a:br>
            <a:r>
              <a:rPr lang="zh-TW" sz="2400" u="sng"/>
              <a:t>Morgan</a:t>
            </a:r>
            <a:r>
              <a:rPr lang="zh-TW" sz="2400"/>
              <a:t>：輸出HTTP request至console</a:t>
            </a:r>
            <a:br>
              <a:rPr lang="zh-TW" sz="2400"/>
            </a:br>
            <a:r>
              <a:rPr lang="zh-TW" sz="2400" u="sng"/>
              <a:t>body-parser</a:t>
            </a:r>
            <a:r>
              <a:rPr lang="zh-TW" sz="2400"/>
              <a:t>：解析body</a:t>
            </a:r>
            <a:br>
              <a:rPr lang="zh-TW" sz="2400"/>
            </a:br>
            <a:r>
              <a:rPr lang="zh-TW" sz="2400" u="sng"/>
              <a:t>Express</a:t>
            </a:r>
            <a:r>
              <a:rPr lang="zh-TW" sz="2400"/>
              <a:t>：幫忙建立website</a:t>
            </a:r>
            <a:br>
              <a:rPr lang="zh-TW"/>
            </a:b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練習使用第一個package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npm init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7" y="1233350"/>
            <a:ext cx="54197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25" y="74075"/>
            <a:ext cx="602932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200" y="2891675"/>
            <a:ext cx="4716850" cy="21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安裝</a:t>
            </a:r>
            <a:r>
              <a:rPr lang="zh-TW">
                <a:solidFill>
                  <a:srgbClr val="FFFF00"/>
                </a:solidFill>
              </a:rPr>
              <a:t>cat-me</a:t>
            </a:r>
            <a:r>
              <a:rPr lang="zh-TW"/>
              <a:t> package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https://www.npmjs.com/package/cat-me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607" y="1152475"/>
            <a:ext cx="634311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00050"/>
            <a:ext cx="5715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作業說明 </a:t>
            </a:r>
            <a:r>
              <a:rPr lang="zh-TW" sz="1800" u="sng">
                <a:solidFill>
                  <a:schemeClr val="accent5"/>
                </a:solidFill>
                <a:hlinkClick r:id="rId3"/>
              </a:rPr>
              <a:t>https://goo.gl/dl5k8o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760550"/>
            <a:ext cx="8520600" cy="402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1.繳交方式：</a:t>
            </a:r>
            <a:br>
              <a:rPr lang="zh-TW"/>
            </a:br>
            <a:r>
              <a:rPr lang="zh-TW"/>
              <a:t>	用chrome套件錄影demo，上傳至youtube把連結寄給我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2.Demo內容：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zh-TW"/>
              <a:t>解說程式碼邏輯及功能示範操作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3.DeadLine：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zh-TW"/>
              <a:t>12/16(五) 9:00 am前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4.及格標準：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zh-TW"/>
              <a:t>70分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使用cat-me package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981" y="1017725"/>
            <a:ext cx="6697567" cy="38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246100" y="21639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練習時間 : 5分鐘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1795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建立第一個Server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server.js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42" y="1152475"/>
            <a:ext cx="6547081" cy="31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1349725"/>
            <a:ext cx="8520600" cy="17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7200"/>
              <a:t>Express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http://expressjs.com/zh-tw/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Library v.s Framework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都是別人寫的code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Library-由我們控制何時要使用</a:t>
            </a:r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Framework-要按照制訂的規則去使用，可以簡化一些繁瑣的基本工作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Library跟Framework的差異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601" y="1253200"/>
            <a:ext cx="6779873" cy="36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為什麼要用Express ?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popular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被廣泛使用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Github有很多contributors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Large community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zh-TW" sz="2400"/>
              <a:t>well-documented and support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127" y="148750"/>
            <a:ext cx="4082949" cy="26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Express-簡化server setup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Web application </a:t>
            </a:r>
            <a:r>
              <a:rPr lang="zh-TW" sz="2400">
                <a:solidFill>
                  <a:srgbClr val="999999"/>
                </a:solidFill>
              </a:rPr>
              <a:t>framework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處理建立website時的一些重複性tasks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設定web server listen </a:t>
            </a:r>
            <a:r>
              <a:rPr lang="zh-TW" sz="2400">
                <a:solidFill>
                  <a:srgbClr val="FFFF00"/>
                </a:solidFill>
              </a:rPr>
              <a:t>request </a:t>
            </a:r>
            <a:r>
              <a:rPr lang="zh-TW" sz="2400"/>
              <a:t>及回傳 </a:t>
            </a:r>
            <a:r>
              <a:rPr lang="zh-TW" sz="2400">
                <a:solidFill>
                  <a:srgbClr val="FFFF00"/>
                </a:solidFill>
              </a:rPr>
              <a:t>response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定義directory structure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Express - </a:t>
            </a:r>
            <a:r>
              <a:rPr lang="zh-TW">
                <a:solidFill>
                  <a:srgbClr val="FFFF00"/>
                </a:solidFill>
              </a:rPr>
              <a:t>Routing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根據傳進server的request，去執行對應的code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提供簡單介面做routing</a:t>
            </a:r>
            <a:br>
              <a:rPr lang="zh-TW" sz="2400"/>
            </a:br>
            <a:r>
              <a:rPr lang="zh-TW" sz="2400"/>
              <a:t>(把URL對應到要處理的code，如去DB讀資料、寫入DB)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259250"/>
            <a:ext cx="8520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上課環境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902175"/>
            <a:ext cx="8520600" cy="397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編輯器</a:t>
            </a:r>
            <a:br>
              <a:rPr lang="zh-TW" sz="3000"/>
            </a:br>
            <a:r>
              <a:rPr lang="zh-TW" sz="3000"/>
              <a:t>VS Code</a:t>
            </a:r>
            <a:br>
              <a:rPr lang="zh-TW" sz="3000"/>
            </a:br>
            <a:r>
              <a:rPr lang="zh-TW" sz="3000" u="sng">
                <a:solidFill>
                  <a:schemeClr val="hlink"/>
                </a:solidFill>
                <a:hlinkClick r:id="rId3"/>
              </a:rPr>
              <a:t>https://code.visualstudio.com/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教學</a:t>
            </a:r>
            <a:br>
              <a:rPr lang="zh-TW" sz="2400"/>
            </a:br>
            <a:r>
              <a:rPr lang="zh-TW" sz="2400" u="sng">
                <a:solidFill>
                  <a:schemeClr val="hlink"/>
                </a:solidFill>
                <a:hlinkClick r:id="rId4"/>
              </a:rPr>
              <a:t>https://channel9.msdn.com/Series/Mastering-Visual-Studio-Code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ADADAD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br>
              <a:rPr lang="zh-TW"/>
            </a:br>
          </a:p>
          <a:p>
            <a:pPr lvl="0">
              <a:spcBef>
                <a:spcPts val="0"/>
              </a:spcBef>
              <a:buNone/>
            </a:pPr>
            <a:br>
              <a:rPr lang="zh-TW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1921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DEMO-作業1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251050" y="17915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6000"/>
              <a:t>建立第一個Express App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11700" y="2545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First Express App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311700" y="874050"/>
            <a:ext cx="8520600" cy="398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安裝express： </a:t>
            </a:r>
            <a:r>
              <a:rPr lang="zh-TW" sz="2400">
                <a:solidFill>
                  <a:srgbClr val="FFFF00"/>
                </a:solidFill>
              </a:rPr>
              <a:t>npm install express --save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require(“express”) </a:t>
            </a:r>
            <a:br>
              <a:rPr lang="zh-TW" sz="2400"/>
            </a:br>
            <a:r>
              <a:rPr lang="zh-TW" sz="2400"/>
              <a:t>include所有node_modules中express資料夾裡的內容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node app.js</a:t>
            </a:r>
            <a:br>
              <a:rPr lang="zh-TW" sz="2400"/>
            </a:br>
            <a:r>
              <a:rPr lang="zh-TW" sz="2400"/>
              <a:t>沒有錯誤代表執行成功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callback function包含2個參數</a:t>
            </a:r>
            <a:br>
              <a:rPr lang="zh-TW" sz="2400"/>
            </a:br>
            <a:r>
              <a:rPr lang="zh-TW" sz="2400">
                <a:solidFill>
                  <a:srgbClr val="FFFF00"/>
                </a:solidFill>
              </a:rPr>
              <a:t>req</a:t>
            </a:r>
            <a:r>
              <a:rPr lang="zh-TW" sz="2400"/>
              <a:t>：觸發這個route的request物件</a:t>
            </a:r>
            <a:br>
              <a:rPr lang="zh-TW" sz="2400"/>
            </a:br>
            <a:r>
              <a:rPr lang="zh-TW" sz="2400">
                <a:solidFill>
                  <a:srgbClr val="FFFF00"/>
                </a:solidFill>
              </a:rPr>
              <a:t>res</a:t>
            </a:r>
            <a:r>
              <a:rPr lang="zh-TW" sz="2400"/>
              <a:t>： 回傳response用的物件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zh-TW" sz="2400"/>
              <a:t>res.send 回傳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650" y="122375"/>
            <a:ext cx="36766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100" y="2241175"/>
            <a:ext cx="35623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230050" y="244925"/>
            <a:ext cx="8520600" cy="432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要讓server監聽某個PORT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也有callback function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075" y="112625"/>
            <a:ext cx="5890924" cy="15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649" y="1844075"/>
            <a:ext cx="5768050" cy="29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用browser測試</a:t>
            </a:r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035" y="1914123"/>
            <a:ext cx="4752550" cy="13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DEMO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175" y="1435625"/>
            <a:ext cx="55435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25" y="2682425"/>
            <a:ext cx="3211500" cy="12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900" y="2682426"/>
            <a:ext cx="3381045" cy="123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npm init</a:t>
            </a:r>
            <a:r>
              <a:rPr lang="zh-TW"/>
              <a:t> 會建立package.json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zh-TW"/>
              <a:t>npm install express </a:t>
            </a:r>
            <a:r>
              <a:rPr lang="zh-TW">
                <a:solidFill>
                  <a:srgbClr val="FFFF00"/>
                </a:solidFill>
              </a:rPr>
              <a:t>--save</a:t>
            </a:r>
            <a:br>
              <a:rPr lang="zh-TW"/>
            </a:br>
            <a:r>
              <a:rPr lang="zh-TW"/>
              <a:t>會在dependencies部分儲存該package資料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401" y="2102551"/>
            <a:ext cx="3894949" cy="235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package.json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使用</a:t>
            </a:r>
            <a:r>
              <a:rPr lang="zh-TW" sz="2400">
                <a:solidFill>
                  <a:srgbClr val="FFFF00"/>
                </a:solidFill>
              </a:rPr>
              <a:t>--save</a:t>
            </a:r>
            <a:r>
              <a:rPr lang="zh-TW" sz="2400"/>
              <a:t>安裝packages(會在package.json存紀錄)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package.json的作用</a:t>
            </a:r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使用npm init 建立新的package.json</a:t>
            </a: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02" y="3338775"/>
            <a:ext cx="3772599" cy="105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dependencies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這個package需要用到的其他packages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052" y="0"/>
            <a:ext cx="2777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練習時間 - 10分鐘</a:t>
            </a:r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切換到expressApp資料夾，建立package.json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安裝</a:t>
            </a:r>
            <a:r>
              <a:rPr lang="zh-TW" sz="3000" u="sng"/>
              <a:t>express</a:t>
            </a:r>
            <a:r>
              <a:rPr lang="zh-TW" sz="3000"/>
              <a:t> package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寫出3個route，分別回傳不同的結果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用browser測試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zh-TW" sz="3000"/>
              <a:t>ctrl + c 可跳出node process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安裝VS Code套件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611" y="787298"/>
            <a:ext cx="4018962" cy="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587" y="2068725"/>
            <a:ext cx="3676036" cy="8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598" y="3225137"/>
            <a:ext cx="4112375" cy="80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250" y="1152476"/>
            <a:ext cx="4448174" cy="298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Express-記得visitor是誰?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Nodejs只會看到一連串的HTTP requests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HTTP是 </a:t>
            </a:r>
            <a:r>
              <a:rPr lang="zh-TW" sz="2400">
                <a:solidFill>
                  <a:srgbClr val="FFFF00"/>
                </a:solidFill>
              </a:rPr>
              <a:t>stateless protocol</a:t>
            </a:r>
            <a:r>
              <a:rPr lang="zh-TW" sz="2400"/>
              <a:t>，沒有儲存session state的概念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必須自己來？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Express也有support ！</a:t>
            </a:r>
            <a:br>
              <a:rPr lang="zh-TW" sz="2400">
                <a:solidFill>
                  <a:srgbClr val="FFFF00"/>
                </a:solidFill>
              </a:rPr>
            </a:br>
            <a:r>
              <a:rPr lang="zh-TW" sz="2400">
                <a:solidFill>
                  <a:srgbClr val="FFFF00"/>
                </a:solidFill>
              </a:rPr>
              <a:t>sessions </a:t>
            </a:r>
            <a:r>
              <a:rPr lang="zh-TW" sz="2400"/>
              <a:t>package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446600" y="1933925"/>
            <a:ext cx="8385600" cy="142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MEAN Stack架構圖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62" y="163475"/>
            <a:ext cx="7007874" cy="47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311700" y="445025"/>
            <a:ext cx="8520600" cy="306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7200"/>
              <a:t>其他相關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321475" y="473150"/>
            <a:ext cx="8510700" cy="42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Twitter Bootstrap</a:t>
            </a:r>
            <a:r>
              <a:rPr lang="zh-TW" sz="2400"/>
              <a:t>：</a:t>
            </a:r>
            <a:r>
              <a:rPr lang="zh-TW" sz="2400">
                <a:solidFill>
                  <a:srgbClr val="ADADAD"/>
                </a:solidFill>
              </a:rPr>
              <a:t>http://getbootstrap.com/</a:t>
            </a:r>
            <a:br>
              <a:rPr lang="zh-TW" sz="2400"/>
            </a:br>
            <a:r>
              <a:rPr lang="zh-TW" sz="2400"/>
              <a:t>建立好的user interface/Respnsive Grid Layout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Git</a:t>
            </a:r>
            <a:r>
              <a:rPr lang="zh-TW" sz="2400"/>
              <a:t>：source control</a:t>
            </a:r>
            <a:br>
              <a:rPr lang="zh-TW" sz="2400"/>
            </a:br>
            <a:r>
              <a:rPr lang="zh-TW" sz="2400"/>
              <a:t>管理code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Heroku</a:t>
            </a:r>
            <a:r>
              <a:rPr lang="zh-TW" sz="2400"/>
              <a:t>：支援node.js的雲端host</a:t>
            </a:r>
            <a:br>
              <a:rPr lang="zh-TW" sz="2400"/>
            </a:br>
            <a:r>
              <a:rPr lang="zh-TW" sz="2400"/>
              <a:t>host app on live URL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373925" y="19486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建立及設定MEAN Project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建立package.json</a:t>
            </a:r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zh-TW"/>
              <a:t>每個Node application都會存在一個在root folder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zh-TW"/>
              <a:t>包含metadata及依賴的package資訊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100" y="1983675"/>
            <a:ext cx="5517274" cy="27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shop 資料夾</a:t>
            </a:r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-新增shop資料夾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-切換到shop 資料夾，npm init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-建立public 及 styles folder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-建立index.html及 custom.css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Template Engine</a:t>
            </a:r>
          </a:p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Jade / </a:t>
            </a:r>
            <a:r>
              <a:rPr lang="zh-TW" sz="2400">
                <a:solidFill>
                  <a:srgbClr val="FFFF00"/>
                </a:solidFill>
              </a:rPr>
              <a:t>EJS</a:t>
            </a:r>
            <a:r>
              <a:rPr lang="zh-TW" sz="2400"/>
              <a:t> / JsHtml / Hogan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基本流程：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zh-TW" sz="2400"/>
              <a:t>建立HTML template，包含放data的地方(placeholder)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zh-TW" sz="2400"/>
              <a:t>傳入data</a:t>
            </a:r>
          </a:p>
          <a:p>
            <a:pPr indent="-381000" lvl="1" marL="914400">
              <a:spcBef>
                <a:spcPts val="0"/>
              </a:spcBef>
              <a:buSzPct val="100000"/>
            </a:pPr>
            <a:r>
              <a:rPr lang="zh-TW" sz="2400"/>
              <a:t>engine會compile這兩個成final HTML給browser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加入BootStrap及CSS</a:t>
            </a:r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74" y="1717574"/>
            <a:ext cx="8647050" cy="16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232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請先註冊帳號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804825"/>
            <a:ext cx="8520600" cy="393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cloud9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mlab</a:t>
            </a:r>
            <a:br>
              <a:rPr lang="zh-TW" sz="2400"/>
            </a:br>
            <a:r>
              <a:rPr lang="zh-TW" sz="2400" u="sng">
                <a:solidFill>
                  <a:schemeClr val="accent5"/>
                </a:solidFill>
                <a:hlinkClick r:id="rId3"/>
              </a:rPr>
              <a:t>https://mlab.com/home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Postman</a:t>
            </a:r>
            <a:br>
              <a:rPr lang="zh-TW" sz="2400"/>
            </a:br>
            <a:r>
              <a:rPr lang="zh-TW" sz="2400" u="sng">
                <a:solidFill>
                  <a:schemeClr val="hlink"/>
                </a:solidFill>
                <a:hlinkClick r:id="rId4"/>
              </a:rPr>
              <a:t>https://www.getpostman.com/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Facebook Developer</a:t>
            </a:r>
            <a:br>
              <a:rPr lang="zh-TW" sz="2400"/>
            </a:br>
            <a:r>
              <a:rPr lang="zh-TW" sz="2400" u="sng">
                <a:solidFill>
                  <a:schemeClr val="accent5"/>
                </a:solidFill>
                <a:hlinkClick r:id="rId5"/>
              </a:rPr>
              <a:t>https://developers.facebook.com/</a:t>
            </a:r>
            <a:br>
              <a:rPr lang="zh-TW" sz="2400"/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BootStrap需要jQuery</a:t>
            </a:r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2000250"/>
            <a:ext cx="90106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meta for mobile device</a:t>
            </a:r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99" y="1983275"/>
            <a:ext cx="8771273" cy="102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測試bootstrap</a:t>
            </a:r>
          </a:p>
        </p:txBody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index.html</a:t>
            </a:r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325" y="1682000"/>
            <a:ext cx="7677975" cy="324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server.js</a:t>
            </a:r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100" y="536750"/>
            <a:ext cx="48387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Restart Application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若有改application code，需要resart node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EJS / CSS file / client-side JS 會動態更新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>
                <a:solidFill>
                  <a:srgbClr val="FFFF00"/>
                </a:solidFill>
              </a:rPr>
              <a:t>Ctrl + C </a:t>
            </a:r>
            <a:r>
              <a:rPr lang="zh-TW" sz="2400"/>
              <a:t> =&gt;  stop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$ </a:t>
            </a:r>
            <a:r>
              <a:rPr lang="zh-TW" sz="2400">
                <a:solidFill>
                  <a:srgbClr val="FFFF00"/>
                </a:solidFill>
              </a:rPr>
              <a:t>node server.js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自動restart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zh-TW" sz="2400"/>
              <a:t>安裝nodemon (globally)</a:t>
            </a:r>
          </a:p>
          <a:p>
            <a:pPr indent="-381000" lvl="2" marL="1371600" rtl="0">
              <a:spcBef>
                <a:spcPts val="0"/>
              </a:spcBef>
              <a:buSzPct val="100000"/>
            </a:pPr>
            <a:r>
              <a:rPr lang="zh-TW" sz="2400"/>
              <a:t>$ </a:t>
            </a:r>
            <a:r>
              <a:rPr lang="zh-TW" sz="2400">
                <a:solidFill>
                  <a:srgbClr val="FFFF00"/>
                </a:solidFill>
              </a:rPr>
              <a:t>npm install -g nodemon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Demo + 練習10分鐘</a:t>
            </a:r>
          </a:p>
        </p:txBody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localhost:3000/index.html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/>
              <a:t>看BootStrap有沒有載入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632" y="1503625"/>
            <a:ext cx="396271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Express middleware</a:t>
            </a:r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311700" y="1118400"/>
            <a:ext cx="8520600" cy="372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在app.js中可看到一些</a:t>
            </a:r>
            <a:r>
              <a:rPr lang="zh-TW" sz="2400">
                <a:solidFill>
                  <a:srgbClr val="FFFF00"/>
                </a:solidFill>
              </a:rPr>
              <a:t>app.use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當request進到application時，會輪流通過每個middleware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每個middleware可能會對request做些事情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然後會pass給下一個直到application logic部分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然後回傳response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如：app.use(express.cookieParser( ) );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Express middleware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有個預設的middleware會去尋找對應到</a:t>
            </a:r>
            <a:br>
              <a:rPr lang="zh-TW" sz="2400"/>
            </a:br>
            <a:r>
              <a:rPr lang="zh-TW" sz="2400"/>
              <a:t>static files的path，當有match時，Express會非同步的return這個file，確保Node.js process不會被這個operation  block住</a:t>
            </a:r>
            <a:br>
              <a:rPr lang="zh-TW" sz="2400"/>
            </a:b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當一個request通過所有的middleware後，Express會嘗試去match  request的path跟 我們定義的route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13" y="0"/>
            <a:ext cx="57933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311700" y="1896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專案要建立的頁面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66525" y="2135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7200"/>
              <a:t>Final App DEMO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975" y="305125"/>
            <a:ext cx="5383899" cy="45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檔案結構</a:t>
            </a:r>
          </a:p>
        </p:txBody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app </a:t>
            </a:r>
            <a:r>
              <a:rPr lang="zh-TW"/>
              <a:t>-controller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views </a:t>
            </a:r>
            <a:r>
              <a:rPr lang="zh-TW"/>
              <a:t>- for EJS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public </a:t>
            </a:r>
            <a:r>
              <a:rPr lang="zh-TW"/>
              <a:t>- for angular+HTML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config </a:t>
            </a:r>
            <a:r>
              <a:rPr lang="zh-TW"/>
              <a:t>-設定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api </a:t>
            </a:r>
            <a:r>
              <a:rPr lang="zh-TW"/>
              <a:t>-建立fake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628" y="690700"/>
            <a:ext cx="199489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11700" y="1957800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7200"/>
              <a:t>DataBase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什麼是Database?</a:t>
            </a:r>
          </a:p>
        </p:txBody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儲存資料的地方，免得網頁重整東西就不見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有一個跟資料互動的介面(interface)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311700" y="2094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SQL(relational)  vs NoSQL(non-relational)</a:t>
            </a:r>
          </a:p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311700" y="1152475"/>
            <a:ext cx="8520600" cy="359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675" y="953312"/>
            <a:ext cx="26098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250" y="1810287"/>
            <a:ext cx="32004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25" y="1255600"/>
            <a:ext cx="3009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12" y="2922212"/>
            <a:ext cx="32289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8975" y="2893637"/>
            <a:ext cx="25908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如果需要新增一個欄位</a:t>
            </a:r>
          </a:p>
        </p:txBody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4" name="Shape 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50" y="1501975"/>
            <a:ext cx="6104750" cy="1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BSON(binary javascript object notation)</a:t>
            </a:r>
          </a:p>
        </p:txBody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基本上是JS的物件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name/value pairs</a:t>
            </a:r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750" y="1231004"/>
            <a:ext cx="5251549" cy="30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700000" y="943475"/>
            <a:ext cx="757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7200">
                <a:solidFill>
                  <a:schemeClr val="dk1"/>
                </a:solidFill>
              </a:rPr>
              <a:t>MongoDB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https://www.mongodb.com/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什麼是MongoDB?</a:t>
            </a:r>
          </a:p>
        </p:txBody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non-relational database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現在跟Node/Express搭配最popular的DB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zh-TW" sz="3000"/>
              <a:t>有很多好用的工具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Relational  v.s. Document database</a:t>
            </a:r>
          </a:p>
        </p:txBody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0421"/>
            <a:ext cx="8520599" cy="170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今日預計內容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安裝環境及設定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Intro to MEAN Stack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Node.js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npm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Express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專案架構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連接mongoDB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zh-TW" sz="2400"/>
              <a:t>mongoDB ODM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Relational  v.s. Document database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50" y="1624200"/>
            <a:ext cx="8520600" cy="189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MongoDB document</a:t>
            </a:r>
          </a:p>
        </p:txBody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1752600"/>
            <a:ext cx="68961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151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Mongoose</a:t>
            </a:r>
            <a:r>
              <a:rPr lang="zh-TW"/>
              <a:t> </a:t>
            </a:r>
          </a:p>
        </p:txBody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311700" y="781900"/>
            <a:ext cx="8520600" cy="40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雖然mongoDB很彈性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但大多applications還是需要structure for data</a:t>
            </a:r>
            <a:br>
              <a:rPr lang="zh-TW" sz="2400"/>
            </a:br>
            <a:r>
              <a:rPr lang="zh-TW" sz="2400"/>
              <a:t>(是app需要，非DB)，所以就有了Mongoose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“elegant MongoDB object modeling for Node.js”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400"/>
              <a:t>讓我們更容易操作DB，如同jQuery讓我們更容易操作DOM</a:t>
            </a:r>
            <a:br>
              <a:rPr lang="zh-TW" sz="2400"/>
            </a:br>
            <a:r>
              <a:rPr lang="zh-TW" sz="2400"/>
              <a:t>但是不是一定要用Mongoose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Mongoose-什麼是Data Modeling?</a:t>
            </a:r>
          </a:p>
        </p:txBody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311700" y="806825"/>
            <a:ext cx="8520600" cy="376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簡單來說就是：</a:t>
            </a:r>
            <a:r>
              <a:rPr lang="zh-TW" sz="2400" u="sng">
                <a:solidFill>
                  <a:srgbClr val="FFFF00"/>
                </a:solidFill>
              </a:rPr>
              <a:t>描述data看起來應該是怎麼樣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定義document內</a:t>
            </a:r>
            <a:r>
              <a:rPr lang="zh-TW" sz="2400">
                <a:solidFill>
                  <a:srgbClr val="FFFF00"/>
                </a:solidFill>
              </a:rPr>
              <a:t>可以有什麼data</a:t>
            </a:r>
            <a:r>
              <a:rPr lang="zh-TW" sz="2400"/>
              <a:t>跟</a:t>
            </a:r>
            <a:r>
              <a:rPr lang="zh-TW" sz="2400">
                <a:solidFill>
                  <a:srgbClr val="FFFF00"/>
                </a:solidFill>
              </a:rPr>
              <a:t>一定要有什麼data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例：</a:t>
            </a:r>
            <a:br>
              <a:rPr lang="zh-TW" sz="2400"/>
            </a:br>
            <a:r>
              <a:rPr lang="zh-TW" sz="2400"/>
              <a:t>要儲存User的資料</a:t>
            </a:r>
            <a:br>
              <a:rPr lang="zh-TW" sz="2400"/>
            </a:br>
            <a:r>
              <a:rPr lang="zh-TW" sz="2400"/>
              <a:t>user</a:t>
            </a:r>
            <a:r>
              <a:rPr lang="zh-TW" sz="2400">
                <a:solidFill>
                  <a:srgbClr val="FFFF00"/>
                </a:solidFill>
              </a:rPr>
              <a:t>能夠</a:t>
            </a:r>
            <a:r>
              <a:rPr lang="zh-TW" sz="2400"/>
              <a:t>存 firstname/ lastname / email / phone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	但我們</a:t>
            </a:r>
            <a:r>
              <a:rPr lang="zh-TW" sz="2400">
                <a:solidFill>
                  <a:srgbClr val="FFFF00"/>
                </a:solidFill>
              </a:rPr>
              <a:t>只需要</a:t>
            </a:r>
            <a:r>
              <a:rPr lang="zh-TW" sz="2400"/>
              <a:t> firstname / lasname / email (required)</a:t>
            </a:r>
            <a:br>
              <a:rPr lang="zh-TW" sz="2400"/>
            </a:br>
            <a:r>
              <a:rPr lang="zh-TW" sz="2400"/>
              <a:t>	且</a:t>
            </a:r>
            <a:br>
              <a:rPr lang="zh-TW" sz="2400"/>
            </a:br>
            <a:r>
              <a:rPr lang="zh-TW" sz="2400"/>
              <a:t>	email必須為unique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zh-TW" sz="2400"/>
              <a:t>這些會定義在 </a:t>
            </a:r>
            <a:r>
              <a:rPr lang="zh-TW" sz="2400">
                <a:solidFill>
                  <a:srgbClr val="FFFF00"/>
                </a:solidFill>
              </a:rPr>
              <a:t>schema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Mongoose-還提供什麼？</a:t>
            </a:r>
          </a:p>
        </p:txBody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在MongoDB上建構一層功能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更容易連接MongoDB，讀寫data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在schema加上data 驗證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311700" y="1294250"/>
            <a:ext cx="8520600" cy="21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/>
              <a:t>用MongoDB+Mongoose</a:t>
            </a:r>
            <a:br>
              <a:rPr lang="zh-TW" sz="4800"/>
            </a:br>
            <a:r>
              <a:rPr lang="zh-TW" sz="4800"/>
              <a:t>打造Data model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Mongoose如何橋接Express跟Node application到MongoDB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用Mongoose定義Data model schema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連接application到DB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TW" sz="2400"/>
              <a:t>mlab跟Robomongo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Mongoose 圖示</a:t>
            </a:r>
          </a:p>
        </p:txBody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472" y="1443222"/>
            <a:ext cx="6777475" cy="296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311700" y="182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註冊及設定mLab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https://mlab.com/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連接mlab   (DBaaS)</a:t>
            </a:r>
          </a:p>
        </p:txBody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87" y="1253024"/>
            <a:ext cx="8080423" cy="23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